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8" r:id="rId7"/>
    <p:sldId id="395" r:id="rId8"/>
    <p:sldId id="364" r:id="rId9"/>
    <p:sldId id="394" r:id="rId10"/>
    <p:sldId id="260" r:id="rId11"/>
    <p:sldId id="406" r:id="rId12"/>
    <p:sldId id="409" r:id="rId13"/>
    <p:sldId id="407" r:id="rId14"/>
    <p:sldId id="408" r:id="rId15"/>
    <p:sldId id="410" r:id="rId16"/>
  </p:sldIdLst>
  <p:sldSz cx="9144000" cy="6858000" type="screen4x3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FF"/>
    <a:srgbClr val="006600"/>
    <a:srgbClr val="A50021"/>
    <a:srgbClr val="CCFFFF"/>
    <a:srgbClr val="FF99FF"/>
    <a:srgbClr val="003300"/>
    <a:srgbClr val="66FF66"/>
    <a:srgbClr val="33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>
        <p:scale>
          <a:sx n="55" d="100"/>
          <a:sy n="55" d="100"/>
        </p:scale>
        <p:origin x="-157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0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358AE-3AB0-483D-9743-16AF32246178}" type="datetimeFigureOut">
              <a:rPr lang="th-TH" smtClean="0"/>
              <a:pPr/>
              <a:t>06/07/64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516040"/>
            <a:ext cx="2984870" cy="500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699" y="9516040"/>
            <a:ext cx="2984870" cy="500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70395-462E-4123-B715-232351ED265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564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31D63-BF01-4DC2-8E19-351732F0B138}" type="datetimeFigureOut">
              <a:rPr lang="th-TH" smtClean="0"/>
              <a:pPr/>
              <a:t>06/07/64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0" cy="500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0" cy="500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9246B-A056-473E-BD05-56031E08086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605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1" y="2420939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1" y="4508501"/>
            <a:ext cx="6400800" cy="12969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0CD276-019A-4EEF-A94D-DFF9E686CB0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6" y="44451"/>
            <a:ext cx="2058988" cy="608171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1"/>
            <a:ext cx="6029325" cy="608171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0" name="ตัวยึด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0CD276-019A-4EEF-A94D-DFF9E686CB00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CD276-019A-4EEF-A94D-DFF9E686CB00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300CD276-019A-4EEF-A94D-DFF9E686CB00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CD276-019A-4EEF-A94D-DFF9E686CB00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8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Angsana New" pitchFamily="18" charset="-34"/>
              </a:defRPr>
            </a:lvl1pPr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ngsana New" pitchFamily="18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ngsana New" pitchFamily="18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ngsana New" pitchFamily="18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8D76B-8E25-417C-9630-7B987D55183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9" y="785794"/>
            <a:ext cx="8178132" cy="3075254"/>
          </a:xfrm>
        </p:spPr>
        <p:txBody>
          <a:bodyPr>
            <a:noAutofit/>
          </a:bodyPr>
          <a:lstStyle/>
          <a:p>
            <a:r>
              <a:rPr lang="th-TH" sz="4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วิชา งานระบบฉีดเชื้อเพลิง</a:t>
            </a:r>
            <a:r>
              <a:rPr lang="th-TH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อิเล็กทรอนิกส์</a:t>
            </a:r>
            <a:br>
              <a:rPr lang="th-TH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เรื่อง ความ</a:t>
            </a: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ต้องการน้ำมันเชื้อเพลิงของ</a:t>
            </a: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เครื่องยนต์</a:t>
            </a:r>
            <a:b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หลักการเบื้องต้นของระบบฉีดน้ำมันเชื้อเพลิงอิเล็กทรอนิกส์  </a:t>
            </a:r>
            <a:endParaRPr lang="th-TH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654549" y="4293096"/>
            <a:ext cx="4820072" cy="1800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0093">
                    <a:alpha val="76000"/>
                  </a:srgbClr>
                </a:solidFill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โดย นายเชิดศักดิ์  คำสุนันท์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0093">
                    <a:alpha val="76000"/>
                  </a:srgbClr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แผนกวิชาช่างยนต์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0093">
                    <a:alpha val="76000"/>
                  </a:srgbClr>
                </a:solidFill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วิทยาลัยสารพัดช่างอุดรธานี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899592" y="54868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i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            </a:t>
            </a:r>
            <a:r>
              <a:rPr lang="th-TH" b="1" i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                </a:t>
            </a:r>
            <a:r>
              <a:rPr lang="th-TH" b="1" i="1" dirty="0">
                <a:solidFill>
                  <a:srgbClr val="7030A0"/>
                </a:solidFill>
                <a:cs typeface="+mj-cs"/>
              </a:rPr>
              <a:t> การควบคุมระยะเวลาในการฉีดพื้นฐาน</a:t>
            </a:r>
            <a:endParaRPr lang="th-TH" b="1" i="1" dirty="0">
              <a:solidFill>
                <a:srgbClr val="7030A0"/>
              </a:solidFill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87" y="2420888"/>
            <a:ext cx="7001759" cy="395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292081" y="1590149"/>
            <a:ext cx="1944608" cy="523220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แบบ  </a:t>
            </a:r>
            <a:r>
              <a:rPr lang="en-US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D-</a:t>
            </a:r>
            <a:r>
              <a:rPr lang="en-US" dirty="0" err="1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Jetronic</a:t>
            </a:r>
            <a:r>
              <a:rPr lang="en-US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590149"/>
            <a:ext cx="1872208" cy="633879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7486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899592" y="54868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i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  </a:t>
            </a:r>
            <a:r>
              <a:rPr lang="th-TH" b="1" i="1" dirty="0" smtClean="0">
                <a:solidFill>
                  <a:srgbClr val="7030A0"/>
                </a:solidFill>
                <a:cs typeface="+mj-cs"/>
              </a:rPr>
              <a:t>การ</a:t>
            </a:r>
            <a:r>
              <a:rPr lang="th-TH" b="1" i="1" dirty="0">
                <a:solidFill>
                  <a:srgbClr val="7030A0"/>
                </a:solidFill>
                <a:cs typeface="+mj-cs"/>
              </a:rPr>
              <a:t>เพิ่มระยะเวลาในการฉีดน้ำมันเชื้อเพลิง</a:t>
            </a:r>
            <a:endParaRPr lang="th-TH" b="1" i="1" dirty="0">
              <a:solidFill>
                <a:srgbClr val="7030A0"/>
              </a:solidFill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3" y="1340768"/>
            <a:ext cx="6208644" cy="478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57" y="5589240"/>
            <a:ext cx="2367320" cy="126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03348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71600" y="2132857"/>
            <a:ext cx="7416824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 algn="ctr"/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-34858" y="1237601"/>
            <a:ext cx="8715436" cy="12144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3200" b="1" dirty="0">
                <a:solidFill>
                  <a:srgbClr val="002060"/>
                </a:solidFill>
                <a:effectLst>
                  <a:glow rad="228600">
                    <a:srgbClr val="CCFFFF"/>
                  </a:glo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ประสิทธิภาพของเครื่องยนต์นี้ ขึ้นอยู่กับองค์ประกอบที่สำคัญ ดังนี้ 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glow rad="228600">
                  <a:srgbClr val="CCFFFF"/>
                </a:glo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2483768" y="260648"/>
            <a:ext cx="6048672" cy="1080120"/>
          </a:xfrm>
          <a:prstGeom prst="ellipse">
            <a:avLst/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17365D"/>
                </a:solidFill>
                <a:latin typeface="AngsanaUPC" pitchFamily="18" charset="-34"/>
                <a:ea typeface="Times New Roman" pitchFamily="18" charset="0"/>
                <a:cs typeface="Angsana New" pitchFamily="18" charset="-34"/>
              </a:rPr>
              <a:t>ความต้องการน้ำมัน</a:t>
            </a:r>
            <a:r>
              <a:rPr lang="th-TH" b="1" dirty="0" smtClean="0">
                <a:solidFill>
                  <a:srgbClr val="17365D"/>
                </a:solidFill>
                <a:latin typeface="AngsanaUPC" pitchFamily="18" charset="-34"/>
                <a:ea typeface="Times New Roman" pitchFamily="18" charset="0"/>
                <a:cs typeface="Angsana New" pitchFamily="18" charset="-34"/>
              </a:rPr>
              <a:t>เชื้อเพลิง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srgbClr val="17365D"/>
                </a:solidFill>
                <a:latin typeface="AngsanaUPC" pitchFamily="18" charset="-34"/>
                <a:ea typeface="Times New Roman" pitchFamily="18" charset="0"/>
                <a:cs typeface="Angsana New" pitchFamily="18" charset="-34"/>
              </a:rPr>
              <a:t>ของ</a:t>
            </a:r>
            <a:r>
              <a:rPr lang="th-TH" b="1" dirty="0">
                <a:solidFill>
                  <a:srgbClr val="17365D"/>
                </a:solidFill>
                <a:latin typeface="AngsanaUPC" pitchFamily="18" charset="-34"/>
                <a:ea typeface="Times New Roman" pitchFamily="18" charset="0"/>
                <a:cs typeface="Angsana New" pitchFamily="18" charset="-34"/>
              </a:rPr>
              <a:t>เครื่องยนต์</a:t>
            </a:r>
            <a:endParaRPr lang="th-TH" dirty="0" smtClean="0">
              <a:solidFill>
                <a:schemeClr val="tx1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63688" y="2780928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th-TH" sz="3200" b="1" dirty="0">
                <a:solidFill>
                  <a:srgbClr val="D60093"/>
                </a:solidFill>
                <a:latin typeface="AngsanaUPC" pitchFamily="18" charset="-34"/>
                <a:ea typeface="Angsana New"/>
                <a:cs typeface="AngsanaUPC" pitchFamily="18" charset="-34"/>
              </a:rPr>
              <a:t>อัตราส่วนผสมของอากาศและน้ำมัน</a:t>
            </a:r>
            <a:r>
              <a:rPr lang="th-TH" sz="3200" b="1" dirty="0" smtClean="0">
                <a:solidFill>
                  <a:srgbClr val="D60093"/>
                </a:solidFill>
                <a:latin typeface="AngsanaUPC" pitchFamily="18" charset="-34"/>
                <a:ea typeface="Angsana New"/>
                <a:cs typeface="AngsanaUPC" pitchFamily="18" charset="-34"/>
              </a:rPr>
              <a:t>เชื้อเพลิง</a:t>
            </a:r>
          </a:p>
          <a:p>
            <a:pPr lvl="0">
              <a:spcAft>
                <a:spcPts val="0"/>
              </a:spcAft>
              <a:tabLst>
                <a:tab pos="685800" algn="l"/>
              </a:tabLst>
            </a:pPr>
            <a:r>
              <a:rPr lang="th-TH" sz="3200" b="1" dirty="0">
                <a:solidFill>
                  <a:srgbClr val="D60093"/>
                </a:solidFill>
                <a:latin typeface="AngsanaUPC" pitchFamily="18" charset="-34"/>
                <a:ea typeface="Angsana New"/>
                <a:cs typeface="AngsanaUPC" pitchFamily="18" charset="-34"/>
              </a:rPr>
              <a:t> </a:t>
            </a:r>
            <a:r>
              <a:rPr lang="th-TH" sz="3200" b="1" dirty="0" smtClean="0">
                <a:solidFill>
                  <a:srgbClr val="D60093"/>
                </a:solidFill>
                <a:latin typeface="AngsanaUPC" pitchFamily="18" charset="-34"/>
                <a:ea typeface="Angsana New"/>
                <a:cs typeface="AngsanaUPC" pitchFamily="18" charset="-34"/>
              </a:rPr>
              <a:t>     ที่</a:t>
            </a:r>
            <a:r>
              <a:rPr lang="th-TH" sz="3200" b="1" dirty="0">
                <a:solidFill>
                  <a:srgbClr val="D60093"/>
                </a:solidFill>
                <a:latin typeface="AngsanaUPC" pitchFamily="18" charset="-34"/>
                <a:ea typeface="Angsana New"/>
                <a:cs typeface="AngsanaUPC" pitchFamily="18" charset="-34"/>
              </a:rPr>
              <a:t>ป้อนเข้ากระบอกสูบ</a:t>
            </a:r>
            <a:endParaRPr lang="en-US" sz="3200" b="1" dirty="0">
              <a:solidFill>
                <a:srgbClr val="D60093"/>
              </a:solidFill>
              <a:latin typeface="AngsanaUPC" pitchFamily="18" charset="-34"/>
              <a:ea typeface="Calibri"/>
              <a:cs typeface="AngsanaUPC" pitchFamily="18" charset="-34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th-TH" sz="3200" b="1" dirty="0">
                <a:solidFill>
                  <a:srgbClr val="D60093"/>
                </a:solidFill>
                <a:latin typeface="AngsanaUPC" pitchFamily="18" charset="-34"/>
                <a:ea typeface="Angsana New"/>
                <a:cs typeface="AngsanaUPC" pitchFamily="18" charset="-34"/>
              </a:rPr>
              <a:t>การออกแบบชิ้นส่วนต่างๆของเครื่องยนต์</a:t>
            </a:r>
            <a:endParaRPr lang="en-US" sz="3200" b="1" dirty="0">
              <a:solidFill>
                <a:srgbClr val="D60093"/>
              </a:solidFill>
              <a:latin typeface="AngsanaUPC" pitchFamily="18" charset="-34"/>
              <a:ea typeface="Calibri"/>
              <a:cs typeface="AngsanaUPC" pitchFamily="18" charset="-34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th-TH" sz="3200" b="1" dirty="0">
                <a:solidFill>
                  <a:srgbClr val="D60093"/>
                </a:solidFill>
                <a:latin typeface="AngsanaUPC" pitchFamily="18" charset="-34"/>
                <a:ea typeface="Angsana New"/>
                <a:cs typeface="AngsanaUPC" pitchFamily="18" charset="-34"/>
              </a:rPr>
              <a:t>การควบคุมแก๊สไอเสียนำมาเผาไหม้อีกครั้ง</a:t>
            </a:r>
            <a:endParaRPr lang="en-US" sz="3200" b="1" dirty="0">
              <a:solidFill>
                <a:srgbClr val="D60093"/>
              </a:solidFill>
              <a:latin typeface="AngsanaUPC" pitchFamily="18" charset="-34"/>
              <a:ea typeface="Calibri"/>
              <a:cs typeface="AngsanaUPC" pitchFamily="18" charset="-34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th-TH" sz="3200" b="1" dirty="0">
                <a:solidFill>
                  <a:srgbClr val="D60093"/>
                </a:solidFill>
                <a:latin typeface="AngsanaUPC" pitchFamily="18" charset="-34"/>
                <a:ea typeface="Angsana New"/>
                <a:cs typeface="AngsanaUPC" pitchFamily="18" charset="-34"/>
              </a:rPr>
              <a:t>เพิ่มแรงดันน้ำมันเชื้อเพลิงให้สูงขึ้น</a:t>
            </a:r>
            <a:endParaRPr lang="en-US" sz="3200" b="1" dirty="0">
              <a:solidFill>
                <a:srgbClr val="D60093"/>
              </a:solidFill>
              <a:effectLst/>
              <a:latin typeface="AngsanaUPC" pitchFamily="18" charset="-34"/>
              <a:ea typeface="Calibri"/>
              <a:cs typeface="AngsanaUPC" pitchFamily="18" charset="-3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5904656" cy="1080120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0070C0"/>
                </a:solidFill>
              </a:rPr>
              <a:t>อัตราส่วนผสมของอากาศและน้ำมันเชื้อเพลิง</a:t>
            </a:r>
            <a:endParaRPr lang="th-TH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77858" y="135557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7030A0"/>
                </a:solidFill>
              </a:rPr>
              <a:t>จะประกอบด้วยส่วนผสม 3 แบบ คือ </a:t>
            </a:r>
            <a:endParaRPr lang="th-TH" sz="2400" b="1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988840"/>
            <a:ext cx="7787208" cy="2260847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b="1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) อัตราส่วนผสมของอากาศและน้ำมันเชื้อเพลิงตามทฤษฎี   </a:t>
            </a:r>
            <a:r>
              <a:rPr lang="th-TH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    (</a:t>
            </a:r>
            <a:r>
              <a:rPr lang="en-US" b="1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theoretical air – fuel ratio)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b="1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b="1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อัตราส่วนผสมหนา ( </a:t>
            </a:r>
            <a:r>
              <a:rPr lang="en-US" b="1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rich mixture </a:t>
            </a:r>
            <a:r>
              <a:rPr lang="en-US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b="1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b="1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อัตราส่วนผสมบาง ( </a:t>
            </a:r>
            <a:r>
              <a:rPr lang="en-US" b="1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lean mixture )</a:t>
            </a:r>
            <a:endParaRPr lang="th-TH" b="1" dirty="0">
              <a:solidFill>
                <a:srgbClr val="D60093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3184835" cy="30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43608" y="548680"/>
            <a:ext cx="7200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u="sng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อัตรา</a:t>
            </a:r>
            <a:r>
              <a:rPr lang="th-TH" u="sng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ส่วนผสมของอากาศและน้ำมันเชื้อเพลิงตามทฤษฎี </a:t>
            </a:r>
          </a:p>
          <a:p>
            <a:r>
              <a:rPr lang="th-TH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        </a:t>
            </a:r>
            <a:r>
              <a:rPr lang="th-TH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หมายถึง </a:t>
            </a:r>
            <a:r>
              <a:rPr lang="th-TH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อัตราส่วนผสมของอากาศและน้ำมันเชื้อเพลิงที่จำเป็นสำหรับการเผาไหม้อย่างสมบูรณ์ ซึ่งมีค่าเท่ากับ 14.7 : 1 </a:t>
            </a:r>
            <a:r>
              <a:rPr lang="th-TH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เมื่อคิดโดยน้ำหนักกล่าวคือ จะต้องใช้อากาศหนัก 14.7 </a:t>
            </a:r>
            <a:r>
              <a:rPr lang="en-US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Kg  </a:t>
            </a:r>
            <a:r>
              <a:rPr lang="th-TH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ต่อน้ำมันเบนซิน1 </a:t>
            </a:r>
            <a:r>
              <a:rPr lang="en-US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Kg </a:t>
            </a:r>
            <a:r>
              <a:rPr lang="th-TH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หรือถ้าคิดโดยปริมาตรจะต้องใช้อากาศจำนวน 10,000  ลิตร ต่อน้ำมันเบนซิน 1 ลิตร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u="sng" dirty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ส่วนผสมหนา</a:t>
            </a:r>
          </a:p>
          <a:p>
            <a:r>
              <a:rPr lang="th-TH" dirty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           </a:t>
            </a:r>
            <a:r>
              <a:rPr lang="th-TH" dirty="0" smtClean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อัตรา</a:t>
            </a:r>
            <a:r>
              <a:rPr lang="th-TH" dirty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ส่วนผสมหนาของอากาศและน้ำมันเชื้อเพลิงตามทฤษฎี ถือว่าเป็นอัตราส่วนผสมที่พอดีสำหรับการเผาไหม้อย่างสมบูรณ์ ถ้าอัตราส่วนผสมน้อยกว่า 14.7 : 1 เช่น 12 : 1 ซึ่งเป็นอากาศที่น้อยกว่าทฤษฎี จะเรียกว่า ส่วนผสมหนา (</a:t>
            </a:r>
            <a:r>
              <a:rPr lang="en-US" dirty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rich mixture )</a:t>
            </a:r>
          </a:p>
          <a:p>
            <a:r>
              <a:rPr lang="en-US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u="sng" dirty="0">
                <a:solidFill>
                  <a:srgbClr val="006600"/>
                </a:solidFill>
                <a:latin typeface="AngsanaUPC" pitchFamily="18" charset="-34"/>
                <a:cs typeface="AngsanaUPC" pitchFamily="18" charset="-34"/>
              </a:rPr>
              <a:t>ส่วนผสมบาง</a:t>
            </a:r>
          </a:p>
          <a:p>
            <a:r>
              <a:rPr lang="th-TH" dirty="0">
                <a:solidFill>
                  <a:srgbClr val="006600"/>
                </a:solidFill>
                <a:latin typeface="AngsanaUPC" pitchFamily="18" charset="-34"/>
                <a:cs typeface="AngsanaUPC" pitchFamily="18" charset="-34"/>
              </a:rPr>
              <a:t>            </a:t>
            </a:r>
            <a:r>
              <a:rPr lang="th-TH" dirty="0" smtClean="0">
                <a:solidFill>
                  <a:srgbClr val="006600"/>
                </a:solidFill>
                <a:latin typeface="AngsanaUPC" pitchFamily="18" charset="-34"/>
                <a:cs typeface="AngsanaUPC" pitchFamily="18" charset="-34"/>
              </a:rPr>
              <a:t>สำหรับ</a:t>
            </a:r>
            <a:r>
              <a:rPr lang="th-TH" dirty="0">
                <a:solidFill>
                  <a:srgbClr val="006600"/>
                </a:solidFill>
                <a:latin typeface="AngsanaUPC" pitchFamily="18" charset="-34"/>
                <a:cs typeface="AngsanaUPC" pitchFamily="18" charset="-34"/>
              </a:rPr>
              <a:t>ส่วนผสมบางที่มีค่ามากกว่า 14.7 : 1 เช่น 16 : 1 ซึ่งเป็นอากาศที่มากกว่าทฤษฎี จะเรียกว่า ส่วนผสมบาง (</a:t>
            </a:r>
            <a:r>
              <a:rPr lang="en-US" dirty="0">
                <a:solidFill>
                  <a:srgbClr val="006600"/>
                </a:solidFill>
                <a:latin typeface="AngsanaUPC" pitchFamily="18" charset="-34"/>
                <a:cs typeface="AngsanaUPC" pitchFamily="18" charset="-34"/>
              </a:rPr>
              <a:t>lean mixture )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b="1" dirty="0">
                <a:solidFill>
                  <a:srgbClr val="7030A0"/>
                </a:solidFill>
              </a:rPr>
              <a:t>หลักการระบบฉีดน้ำมันเชื้อเพลิง ( </a:t>
            </a:r>
            <a:r>
              <a:rPr lang="en-US" sz="3600" b="1" dirty="0">
                <a:solidFill>
                  <a:srgbClr val="7030A0"/>
                </a:solidFill>
              </a:rPr>
              <a:t>Fuel Injection System)</a:t>
            </a:r>
            <a:endParaRPr lang="th-TH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48478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จะใช้หัวฉีด (</a:t>
            </a:r>
            <a:r>
              <a:rPr lang="en-US" sz="24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Injection) </a:t>
            </a:r>
            <a:r>
              <a:rPr lang="th-TH" sz="24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ทำการฉีดน้ำมันเชื้อเพลิงเข้าไป</a:t>
            </a:r>
            <a:r>
              <a:rPr lang="th-TH" sz="2400" b="1" dirty="0" smtClean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ผสมกับอากาศ</a:t>
            </a:r>
            <a:r>
              <a:rPr lang="th-TH" sz="24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ในท่อไอดี (</a:t>
            </a:r>
            <a:r>
              <a:rPr lang="en-US" sz="24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intake manifold) </a:t>
            </a:r>
            <a:r>
              <a:rPr lang="th-TH" sz="24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หรือ ท่อไอดี (</a:t>
            </a:r>
            <a:r>
              <a:rPr lang="en-US" sz="24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intake tube) </a:t>
            </a:r>
            <a:r>
              <a:rPr lang="th-TH" sz="2400" b="1" dirty="0" smtClean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2400" b="1" dirty="0">
              <a:solidFill>
                <a:srgbClr val="7030A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รูป แผนบทเรียน  46"/>
          <p:cNvPicPr/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3" r="43729" b="11481"/>
          <a:stretch>
            <a:fillRect/>
          </a:stretch>
        </p:blipFill>
        <p:spPr bwMode="auto">
          <a:xfrm>
            <a:off x="1331640" y="2780928"/>
            <a:ext cx="3121124" cy="29300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76056" y="2996952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1.ลิ้น</a:t>
            </a:r>
            <a:r>
              <a:rPr lang="th-TH" dirty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ไอดี ( </a:t>
            </a:r>
            <a:r>
              <a:rPr lang="en-US" dirty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intake  valve )</a:t>
            </a:r>
          </a:p>
          <a:p>
            <a:r>
              <a:rPr lang="en-US" dirty="0" smtClean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2.</a:t>
            </a:r>
            <a:r>
              <a:rPr lang="th-TH" dirty="0" smtClean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ห้อง</a:t>
            </a:r>
            <a:r>
              <a:rPr lang="th-TH" dirty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เผาไหม้ (</a:t>
            </a:r>
            <a:r>
              <a:rPr lang="en-US" dirty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combustion chamber)</a:t>
            </a:r>
          </a:p>
          <a:p>
            <a:r>
              <a:rPr lang="en-US" dirty="0" smtClean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3.</a:t>
            </a:r>
            <a:r>
              <a:rPr lang="th-TH" dirty="0" smtClean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หัวฉีด </a:t>
            </a:r>
            <a:r>
              <a:rPr lang="th-TH" dirty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dirty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injector)</a:t>
            </a:r>
          </a:p>
          <a:p>
            <a:r>
              <a:rPr lang="en-US" dirty="0" smtClean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4.</a:t>
            </a:r>
            <a:r>
              <a:rPr lang="th-TH" dirty="0" smtClean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ท่อ</a:t>
            </a:r>
            <a:r>
              <a:rPr lang="th-TH" dirty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ไอดี (</a:t>
            </a:r>
            <a:r>
              <a:rPr lang="en-US" dirty="0">
                <a:solidFill>
                  <a:srgbClr val="A50021"/>
                </a:solidFill>
                <a:latin typeface="AngsanaUPC" pitchFamily="18" charset="-34"/>
                <a:cs typeface="AngsanaUPC" pitchFamily="18" charset="-34"/>
              </a:rPr>
              <a:t>intake tube)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728691" y="1785927"/>
            <a:ext cx="8058152" cy="2000264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h-TH" sz="6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39552" y="836712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          ระบบ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ฉีดน้ำมันเชื้อเพลิงโดยทั่ว ๆไป จะมีอยู่ด้วยกัน 3 แบบ </a:t>
            </a: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คือ</a:t>
            </a:r>
          </a:p>
          <a:p>
            <a:endParaRPr lang="th-TH" sz="3200" b="1" dirty="0" smtClean="0">
              <a:solidFill>
                <a:srgbClr val="0066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      1. ระบบ</a:t>
            </a:r>
            <a:r>
              <a:rPr lang="th-TH" sz="3200" b="1" dirty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ฉีดน้ำมันเชื้อเพลิงแบบควบคุมด้วยกลไก ( </a:t>
            </a:r>
            <a:r>
              <a:rPr lang="th-TH" sz="32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err="1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เค</a:t>
            </a:r>
            <a:r>
              <a:rPr lang="th-TH" sz="3200" b="1" dirty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 – เจทรอ</a:t>
            </a:r>
            <a:r>
              <a:rPr lang="th-TH" sz="32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นิกส์ </a:t>
            </a:r>
            <a:r>
              <a:rPr lang="th-TH" sz="3200" b="1" dirty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r>
              <a:rPr lang="th-TH" sz="32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      2. ระบบ</a:t>
            </a:r>
            <a:r>
              <a:rPr lang="th-TH" sz="3200" b="1" dirty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ฉีดน้ำมันเชื้อเพลิงแบบควบคุมด้วยกลไกร่วมกับอิเล็กทรอนิกส์</a:t>
            </a:r>
          </a:p>
          <a:p>
            <a:r>
              <a:rPr lang="th-TH" sz="3200" b="1" dirty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32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200" b="1" dirty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( </a:t>
            </a:r>
            <a:r>
              <a:rPr lang="th-TH" sz="3200" b="1" dirty="0" err="1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เค</a:t>
            </a:r>
            <a:r>
              <a:rPr lang="th-TH" sz="3200" b="1" dirty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อี – เจทรอ</a:t>
            </a:r>
            <a:r>
              <a:rPr lang="th-TH" sz="32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นิกส์) </a:t>
            </a:r>
            <a:endParaRPr lang="th-TH" sz="3200" b="1" dirty="0">
              <a:solidFill>
                <a:srgbClr val="0066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       3.ระบบ</a:t>
            </a:r>
            <a:r>
              <a:rPr lang="th-TH" sz="3200" b="1" dirty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ฉีดน้ำมันเชื้อเพลิงแบบควบคุมด้วยอิเล็กทรอนิกส์ </a:t>
            </a:r>
            <a:endParaRPr lang="th-TH" sz="3200" b="1" dirty="0" smtClean="0">
              <a:solidFill>
                <a:srgbClr val="0066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           ( ดี – </a:t>
            </a:r>
            <a:r>
              <a:rPr lang="th-TH" sz="3200" b="1" dirty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เจทรอ</a:t>
            </a:r>
            <a:r>
              <a:rPr lang="th-TH" sz="32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นิกส์  </a:t>
            </a:r>
            <a:r>
              <a:rPr lang="th-TH" sz="3200" b="1" dirty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th-TH" sz="3200" b="1" dirty="0" err="1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แอล</a:t>
            </a:r>
            <a:r>
              <a:rPr lang="th-TH" sz="3200" b="1" dirty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 – เจทรอ</a:t>
            </a:r>
            <a:r>
              <a:rPr lang="th-TH" sz="32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นิกส์ </a:t>
            </a:r>
            <a:r>
              <a:rPr lang="th-TH" sz="3200" b="1" dirty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780928" cy="1853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-108520" y="1540823"/>
            <a:ext cx="6408712" cy="864096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h-TH" dirty="0">
                <a:ea typeface="Cordia New"/>
                <a:cs typeface="TH SarabunPSK"/>
              </a:rPr>
              <a:t>ระบบฉีดน้ำมันเชื้อเพลิงอิเล็กทรอนิกส์  แบบ</a:t>
            </a:r>
            <a:r>
              <a:rPr lang="en-US" dirty="0">
                <a:latin typeface="TH SarabunPSK"/>
                <a:ea typeface="Cordia New"/>
              </a:rPr>
              <a:t>  D-</a:t>
            </a:r>
            <a:r>
              <a:rPr lang="en-US" dirty="0" err="1">
                <a:latin typeface="TH SarabunPSK"/>
                <a:ea typeface="Cordia New"/>
              </a:rPr>
              <a:t>Jetronic</a:t>
            </a:r>
            <a:r>
              <a:rPr lang="en-US" dirty="0">
                <a:latin typeface="TH SarabunPSK"/>
                <a:ea typeface="Cordia New"/>
              </a:rPr>
              <a:t> </a:t>
            </a:r>
            <a:endParaRPr lang="th-TH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9592" y="54868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i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              </a:t>
            </a:r>
            <a:r>
              <a:rPr lang="th-TH" b="1" i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ชนิดของระบบฉีดน้ำมันเชื้อเพลิงอิเล็กทรอนิกส์ 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EFI</a:t>
            </a:r>
            <a:endParaRPr lang="th-TH" b="1" i="1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1" y="1140713"/>
            <a:ext cx="7887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7030A0"/>
                </a:solidFill>
              </a:rPr>
              <a:t>                    ที่นิยมใช้ในปัจจุบัน คือ แบบ </a:t>
            </a:r>
            <a:r>
              <a:rPr lang="en-US" sz="2000" b="1" dirty="0">
                <a:solidFill>
                  <a:srgbClr val="7030A0"/>
                </a:solidFill>
              </a:rPr>
              <a:t>D-</a:t>
            </a:r>
            <a:r>
              <a:rPr lang="en-US" sz="2000" b="1" dirty="0" err="1">
                <a:solidFill>
                  <a:srgbClr val="7030A0"/>
                </a:solidFill>
              </a:rPr>
              <a:t>Jetronic</a:t>
            </a:r>
            <a:r>
              <a:rPr lang="en-US" sz="2000" b="1" dirty="0">
                <a:solidFill>
                  <a:srgbClr val="7030A0"/>
                </a:solidFill>
              </a:rPr>
              <a:t>   </a:t>
            </a:r>
            <a:r>
              <a:rPr lang="th-TH" sz="2000" b="1" dirty="0" smtClean="0">
                <a:solidFill>
                  <a:srgbClr val="7030A0"/>
                </a:solidFill>
              </a:rPr>
              <a:t>แบบ  </a:t>
            </a:r>
            <a:r>
              <a:rPr lang="en-US" sz="2000" b="1" dirty="0">
                <a:solidFill>
                  <a:srgbClr val="7030A0"/>
                </a:solidFill>
              </a:rPr>
              <a:t>L - </a:t>
            </a:r>
            <a:r>
              <a:rPr lang="en-US" sz="2000" b="1" dirty="0" err="1">
                <a:solidFill>
                  <a:srgbClr val="7030A0"/>
                </a:solidFill>
              </a:rPr>
              <a:t>Jetronic</a:t>
            </a:r>
            <a:endParaRPr lang="th-TH" sz="2000" b="1" dirty="0">
              <a:solidFill>
                <a:srgbClr val="7030A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80" y="2708920"/>
            <a:ext cx="601465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3912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83568" y="54868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i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              </a:t>
            </a:r>
            <a:r>
              <a:rPr lang="th-TH" b="1" i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ระบบฉีดน้ำมันเชื้อเพลิงอิเล็กทรอนิกส์  แบบ 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L-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cs typeface="+mj-cs"/>
              </a:rPr>
              <a:t>Jetronic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</a:t>
            </a:r>
            <a:endParaRPr lang="th-TH" b="1" i="1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71585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94791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899592" y="54868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i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            </a:t>
            </a:r>
            <a:r>
              <a:rPr lang="th-TH" b="1" i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                </a:t>
            </a:r>
            <a:r>
              <a:rPr lang="th-TH" b="1" i="1" dirty="0">
                <a:solidFill>
                  <a:srgbClr val="7030A0"/>
                </a:solidFill>
                <a:cs typeface="+mj-cs"/>
              </a:rPr>
              <a:t>การควบคุมระยะเวลาในการฉีดน้ำมันเชื้อเพลิง</a:t>
            </a:r>
            <a:endParaRPr lang="th-TH" b="1" i="1" dirty="0">
              <a:solidFill>
                <a:srgbClr val="7030A0"/>
              </a:solidFill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864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7030A0"/>
                </a:solidFill>
              </a:rPr>
              <a:t>มีการควบคุมระยะเวลาในการฉีดของหัวฉีด  เป็น  2  ส่วนด้วยกัน  คือ  การควบคุมระยะเวลาในการฉีดพื้นฐาน  และการเพิ่มระยะเวลาในการฉีดตามสภาวะการทำงานของเครื่องยนต์ </a:t>
            </a:r>
            <a:endParaRPr lang="th-TH" sz="2400" b="1" dirty="0">
              <a:solidFill>
                <a:srgbClr val="7030A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9" t="16438"/>
          <a:stretch/>
        </p:blipFill>
        <p:spPr bwMode="auto">
          <a:xfrm>
            <a:off x="6952026" y="4847842"/>
            <a:ext cx="1806899" cy="1543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3" y="2420888"/>
            <a:ext cx="8291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th-TH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การควบคุมระยะเวลาในการฉีดพื้นฐาน</a:t>
            </a:r>
            <a:endParaRPr lang="en-US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     ระบบ  </a:t>
            </a:r>
            <a:r>
              <a:rPr lang="en-US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EFI  </a:t>
            </a:r>
            <a:r>
              <a:rPr lang="th-TH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แบบ</a:t>
            </a:r>
            <a:r>
              <a:rPr lang="en-US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D-</a:t>
            </a:r>
            <a:r>
              <a:rPr lang="en-US" b="1" dirty="0" err="1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Jetronic</a:t>
            </a:r>
            <a:r>
              <a:rPr lang="en-US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คอมพิวเตอร์จะได้รับสัญญาณไฟฟ้า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จากตัว</a:t>
            </a:r>
            <a:r>
              <a:rPr lang="th-TH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ตรวจจับสุญญากาศ  และสัญญาฯความเร็วรอบของเครื่องยนต์  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และ   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ระบบ  </a:t>
            </a:r>
            <a:endParaRPr lang="en-US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EFI  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แบบ</a:t>
            </a:r>
            <a:r>
              <a:rPr lang="en-US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L-</a:t>
            </a:r>
            <a:r>
              <a:rPr lang="en-US" b="1" dirty="0" err="1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Jetronic</a:t>
            </a:r>
            <a:r>
              <a:rPr lang="en-US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คอมพิวเตอร์จะได้รับสัญญาณไฟฟ้าจากมาตรวัดการไหลของอากาศและสัญญาณความเร็วรอบของเครื่องยนต์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817169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pu_template_251">
  <a:themeElements>
    <a:clrScheme name="Presentati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3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3291</TotalTime>
  <Words>571</Words>
  <Application>Microsoft Office PowerPoint</Application>
  <PresentationFormat>นำเสนอทางหน้าจอ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5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6" baseType="lpstr">
      <vt:lpstr>dpu_template_251</vt:lpstr>
      <vt:lpstr>จุดที่สุด</vt:lpstr>
      <vt:lpstr>ชุดรูปแบบของ Office</vt:lpstr>
      <vt:lpstr>เฉลียง</vt:lpstr>
      <vt:lpstr>1_ชุดรูปแบบของ Office</vt:lpstr>
      <vt:lpstr>วิชา งานระบบฉีดเชื้อเพลิงอิเล็กทรอนิกส์ เรื่อง ความต้องการน้ำมันเชื้อเพลิงของเครื่องยนต์ และหลักการเบื้องต้นของระบบฉีดน้ำมันเชื้อเพลิงอิเล็กทรอนิกส์  </vt:lpstr>
      <vt:lpstr>งานนำเสนอ PowerPoint</vt:lpstr>
      <vt:lpstr>อัตราส่วนผสมของอากาศและน้ำมันเชื้อเพลิง</vt:lpstr>
      <vt:lpstr>งานนำเสนอ PowerPoint</vt:lpstr>
      <vt:lpstr>หลักการระบบฉีดน้ำมันเชื้อเพลิง ( Fuel Injection System)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ยินดีต้อนรับ</dc:title>
  <dc:creator>LAM VU TUNG</dc:creator>
  <cp:lastModifiedBy>Computer</cp:lastModifiedBy>
  <cp:revision>277</cp:revision>
  <dcterms:created xsi:type="dcterms:W3CDTF">2013-06-12T02:06:27Z</dcterms:created>
  <dcterms:modified xsi:type="dcterms:W3CDTF">2021-07-06T13:56:39Z</dcterms:modified>
</cp:coreProperties>
</file>